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13716000" cx="24377650"/>
  <p:notesSz cx="6858000" cy="9144000"/>
  <p:embeddedFontLst>
    <p:embeddedFont>
      <p:font typeface="Roboto Medium"/>
      <p:regular r:id="rId23"/>
      <p:bold r:id="rId24"/>
      <p:italic r:id="rId25"/>
      <p:boldItalic r:id="rId26"/>
    </p:embeddedFont>
    <p:embeddedFont>
      <p:font typeface="Roboto"/>
      <p:regular r:id="rId27"/>
      <p:bold r:id="rId28"/>
      <p:italic r:id="rId29"/>
      <p:boldItalic r:id="rId30"/>
    </p:embeddedFont>
    <p:embeddedFont>
      <p:font typeface="Lato Light"/>
      <p:regular r:id="rId31"/>
      <p:bold r:id="rId32"/>
      <p:italic r:id="rId33"/>
      <p:boldItalic r:id="rId34"/>
    </p:embeddedFont>
    <p:embeddedFont>
      <p:font typeface="Roboto Light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958">
          <p15:clr>
            <a:srgbClr val="A4A3A4"/>
          </p15:clr>
        </p15:guide>
        <p15:guide id="2" orient="horz" pos="8160">
          <p15:clr>
            <a:srgbClr val="A4A3A4"/>
          </p15:clr>
        </p15:guide>
        <p15:guide id="3" orient="horz" pos="480">
          <p15:clr>
            <a:srgbClr val="A4A3A4"/>
          </p15:clr>
        </p15:guide>
        <p15:guide id="4" pos="14398">
          <p15:clr>
            <a:srgbClr val="A4A3A4"/>
          </p15:clr>
        </p15:guide>
        <p15:guide id="5" orient="horz" pos="309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574F0D8-2986-4D20-AFFC-C8309FF0EBBF}">
  <a:tblStyle styleId="{A574F0D8-2986-4D20-AFFC-C8309FF0EBB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958"/>
        <p:guide pos="8160" orient="horz"/>
        <p:guide pos="480" orient="horz"/>
        <p:guide pos="14398"/>
        <p:guide pos="309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RobotoMedium-bold.fntdata"/><Relationship Id="rId23" Type="http://schemas.openxmlformats.org/officeDocument/2006/relationships/font" Target="fonts/RobotoMedium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Medium-boldItalic.fntdata"/><Relationship Id="rId25" Type="http://schemas.openxmlformats.org/officeDocument/2006/relationships/font" Target="fonts/RobotoMedium-italic.fntdata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Light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5.xml"/><Relationship Id="rId33" Type="http://schemas.openxmlformats.org/officeDocument/2006/relationships/font" Target="fonts/LatoLight-italic.fntdata"/><Relationship Id="rId10" Type="http://schemas.openxmlformats.org/officeDocument/2006/relationships/slide" Target="slides/slide4.xml"/><Relationship Id="rId32" Type="http://schemas.openxmlformats.org/officeDocument/2006/relationships/font" Target="fonts/LatoLight-bold.fntdata"/><Relationship Id="rId13" Type="http://schemas.openxmlformats.org/officeDocument/2006/relationships/slide" Target="slides/slide7.xml"/><Relationship Id="rId35" Type="http://schemas.openxmlformats.org/officeDocument/2006/relationships/font" Target="fonts/RobotoLight-regular.fntdata"/><Relationship Id="rId12" Type="http://schemas.openxmlformats.org/officeDocument/2006/relationships/slide" Target="slides/slide6.xml"/><Relationship Id="rId34" Type="http://schemas.openxmlformats.org/officeDocument/2006/relationships/font" Target="fonts/LatoLight-boldItalic.fntdata"/><Relationship Id="rId15" Type="http://schemas.openxmlformats.org/officeDocument/2006/relationships/slide" Target="slides/slide9.xml"/><Relationship Id="rId37" Type="http://schemas.openxmlformats.org/officeDocument/2006/relationships/font" Target="fonts/RobotoLight-italic.fntdata"/><Relationship Id="rId14" Type="http://schemas.openxmlformats.org/officeDocument/2006/relationships/slide" Target="slides/slide8.xml"/><Relationship Id="rId36" Type="http://schemas.openxmlformats.org/officeDocument/2006/relationships/font" Target="fonts/RobotoLight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RobotoLight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30a814dc5_0_53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30a814dc5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8bd883d690_0_40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8bd883d690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1b46e53ca1_0_1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1b46e53ca1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11b46e53ca1_0_17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8bd883d690_5_5142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8bd883d690_5_5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bd883d690_0_46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bd883d690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8bd883d690_0_52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8bd883d690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8bd883d690_0_58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8bd883d690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25f318aff7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25f318aff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g125f318aff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09e24a58b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e09e24a58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ge09e24a58b_0_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8bd883d690_5_4119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8bd883d690_5_4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8bd883d690_5_3101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8bd883d690_5_3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Target 1 and 2 send metrics to ELK stack, Kali SSH into target 1 to compromise. Capstone to test alerts.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1b46e53ca1_0_1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1b46e53ca1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11b46e53ca1_0_1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bd883d690_0_12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8bd883d69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8bd883d690_5_5135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8bd883d690_5_5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8bd883d690_0_28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8bd883d69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8bd883d690_0_34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8bd883d690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type="ctrTitle"/>
          </p:nvPr>
        </p:nvSpPr>
        <p:spPr>
          <a:xfrm>
            <a:off x="831006" y="1985533"/>
            <a:ext cx="22715700" cy="5473500"/>
          </a:xfrm>
          <a:prstGeom prst="rect">
            <a:avLst/>
          </a:prstGeom>
        </p:spPr>
        <p:txBody>
          <a:bodyPr anchorCtr="0" anchor="b" bIns="243750" lIns="243750" spcFirstLastPara="1" rIns="243750" wrap="square" tIns="2437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1pPr>
            <a:lvl2pPr lvl="1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2pPr>
            <a:lvl3pPr lvl="2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3pPr>
            <a:lvl4pPr lvl="3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4pPr>
            <a:lvl5pPr lvl="4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5pPr>
            <a:lvl6pPr lvl="5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6pPr>
            <a:lvl7pPr lvl="6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7pPr>
            <a:lvl8pPr lvl="7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8pPr>
            <a:lvl9pPr lvl="8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830984" y="7557667"/>
            <a:ext cx="22715700" cy="21135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830984" y="2949667"/>
            <a:ext cx="22715700" cy="5235900"/>
          </a:xfrm>
          <a:prstGeom prst="rect">
            <a:avLst/>
          </a:prstGeom>
        </p:spPr>
        <p:txBody>
          <a:bodyPr anchorCtr="0" anchor="b" bIns="243750" lIns="243750" spcFirstLastPara="1" rIns="243750" wrap="square" tIns="2437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830984" y="8405933"/>
            <a:ext cx="22715700" cy="34689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indent="-533400" lvl="0" marL="457200" algn="ctr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 algn="ctr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 algn="ctr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 algn="ctr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 algn="ctr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 algn="ctr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 algn="ctr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 algn="ctr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 algn="ctr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Transition Slide">
  <p:cSld name="CUSTOM_17_2_1_2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type="title"/>
          </p:nvPr>
        </p:nvSpPr>
        <p:spPr>
          <a:xfrm>
            <a:off x="632102" y="5569267"/>
            <a:ext cx="22914900" cy="21129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6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" name="Google Shape;58;p13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. Numbered 1–3 (Green)">
  <p:cSld name="CUSTOM_2_7_1_5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cxnSp>
        <p:nvCxnSpPr>
          <p:cNvPr id="62" name="Google Shape;62;p14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4" name="Google Shape;64;p14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" name="Google Shape;65;p14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sp>
        <p:nvSpPr>
          <p:cNvPr id="66" name="Google Shape;66;p14"/>
          <p:cNvSpPr/>
          <p:nvPr/>
        </p:nvSpPr>
        <p:spPr>
          <a:xfrm flipH="1">
            <a:off x="1930911" y="5167400"/>
            <a:ext cx="6474300" cy="7100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 txBox="1"/>
          <p:nvPr>
            <p:ph idx="3" type="subTitle"/>
          </p:nvPr>
        </p:nvSpPr>
        <p:spPr>
          <a:xfrm>
            <a:off x="1930897" y="5167539"/>
            <a:ext cx="6322500" cy="5911200"/>
          </a:xfrm>
          <a:prstGeom prst="rect">
            <a:avLst/>
          </a:prstGeom>
        </p:spPr>
        <p:txBody>
          <a:bodyPr anchorCtr="0" anchor="t" bIns="487575" lIns="487575" spcFirstLastPara="1" rIns="487575" wrap="square" tIns="487575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grpSp>
        <p:nvGrpSpPr>
          <p:cNvPr id="68" name="Google Shape;68;p14"/>
          <p:cNvGrpSpPr/>
          <p:nvPr/>
        </p:nvGrpSpPr>
        <p:grpSpPr>
          <a:xfrm>
            <a:off x="1218833" y="3586941"/>
            <a:ext cx="1421954" cy="1422613"/>
            <a:chOff x="457200" y="1378813"/>
            <a:chExt cx="695400" cy="695450"/>
          </a:xfrm>
        </p:grpSpPr>
        <p:sp>
          <p:nvSpPr>
            <p:cNvPr id="69" name="Google Shape;69;p1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600">
                  <a:latin typeface="Roboto Light"/>
                  <a:ea typeface="Roboto Light"/>
                  <a:cs typeface="Roboto Light"/>
                  <a:sym typeface="Roboto Light"/>
                </a:rPr>
                <a:t>01</a:t>
              </a:r>
              <a:endParaRPr sz="56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70" name="Google Shape;70;p14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F7EF6A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" name="Google Shape;71;p14"/>
          <p:cNvGrpSpPr/>
          <p:nvPr/>
        </p:nvGrpSpPr>
        <p:grpSpPr>
          <a:xfrm>
            <a:off x="8608308" y="3586941"/>
            <a:ext cx="1421954" cy="1422613"/>
            <a:chOff x="457200" y="1378813"/>
            <a:chExt cx="695400" cy="695450"/>
          </a:xfrm>
        </p:grpSpPr>
        <p:sp>
          <p:nvSpPr>
            <p:cNvPr id="72" name="Google Shape;72;p1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600">
                  <a:latin typeface="Roboto Light"/>
                  <a:ea typeface="Roboto Light"/>
                  <a:cs typeface="Roboto Light"/>
                  <a:sym typeface="Roboto Light"/>
                </a:rPr>
                <a:t>02</a:t>
              </a:r>
              <a:endParaRPr sz="56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73" name="Google Shape;73;p14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AFCA54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" name="Google Shape;74;p14"/>
          <p:cNvSpPr/>
          <p:nvPr/>
        </p:nvSpPr>
        <p:spPr>
          <a:xfrm flipH="1">
            <a:off x="9320386" y="5167400"/>
            <a:ext cx="6474300" cy="7100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4"/>
          <p:cNvSpPr txBox="1"/>
          <p:nvPr>
            <p:ph idx="4" type="subTitle"/>
          </p:nvPr>
        </p:nvSpPr>
        <p:spPr>
          <a:xfrm>
            <a:off x="9320372" y="5167565"/>
            <a:ext cx="6322500" cy="7100700"/>
          </a:xfrm>
          <a:prstGeom prst="rect">
            <a:avLst/>
          </a:prstGeom>
        </p:spPr>
        <p:txBody>
          <a:bodyPr anchorCtr="0" anchor="t" bIns="487575" lIns="487575" spcFirstLastPara="1" rIns="487575" wrap="square" tIns="487575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grpSp>
        <p:nvGrpSpPr>
          <p:cNvPr id="76" name="Google Shape;76;p14"/>
          <p:cNvGrpSpPr/>
          <p:nvPr/>
        </p:nvGrpSpPr>
        <p:grpSpPr>
          <a:xfrm>
            <a:off x="16353290" y="3588941"/>
            <a:ext cx="1421954" cy="1422613"/>
            <a:chOff x="457200" y="1378813"/>
            <a:chExt cx="695400" cy="695450"/>
          </a:xfrm>
        </p:grpSpPr>
        <p:sp>
          <p:nvSpPr>
            <p:cNvPr id="77" name="Google Shape;77;p14"/>
            <p:cNvSpPr/>
            <p:nvPr/>
          </p:nvSpPr>
          <p:spPr>
            <a:xfrm>
              <a:off x="457200" y="1378813"/>
              <a:ext cx="695400" cy="621300"/>
            </a:xfrm>
            <a:prstGeom prst="roundRect">
              <a:avLst>
                <a:gd fmla="val 16667" name="adj"/>
              </a:avLst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600">
                  <a:latin typeface="Roboto Light"/>
                  <a:ea typeface="Roboto Light"/>
                  <a:cs typeface="Roboto Light"/>
                  <a:sym typeface="Roboto Light"/>
                </a:rPr>
                <a:t>03</a:t>
              </a:r>
              <a:endParaRPr sz="5600"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78" name="Google Shape;78;p14"/>
            <p:cNvSpPr/>
            <p:nvPr/>
          </p:nvSpPr>
          <p:spPr>
            <a:xfrm rot="10800000">
              <a:off x="634726" y="1885638"/>
              <a:ext cx="340325" cy="188625"/>
            </a:xfrm>
            <a:prstGeom prst="flowChartExtract">
              <a:avLst/>
            </a:prstGeom>
            <a:solidFill>
              <a:srgbClr val="4FA786"/>
            </a:solidFill>
            <a:ln>
              <a:noFill/>
            </a:ln>
          </p:spPr>
          <p:txBody>
            <a:bodyPr anchorCtr="0" anchor="ctr" bIns="243750" lIns="243750" spcFirstLastPara="1" rIns="243750" wrap="square" tIns="243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" name="Google Shape;79;p14"/>
          <p:cNvSpPr/>
          <p:nvPr/>
        </p:nvSpPr>
        <p:spPr>
          <a:xfrm flipH="1">
            <a:off x="17065368" y="5169400"/>
            <a:ext cx="6474300" cy="7100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4"/>
          <p:cNvSpPr txBox="1"/>
          <p:nvPr>
            <p:ph idx="5" type="subTitle"/>
          </p:nvPr>
        </p:nvSpPr>
        <p:spPr>
          <a:xfrm>
            <a:off x="17065355" y="5169565"/>
            <a:ext cx="6322500" cy="7100700"/>
          </a:xfrm>
          <a:prstGeom prst="rect">
            <a:avLst/>
          </a:prstGeom>
        </p:spPr>
        <p:txBody>
          <a:bodyPr anchorCtr="0" anchor="t" bIns="487575" lIns="487575" spcFirstLastPara="1" rIns="487575" wrap="square" tIns="487575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68">
          <p15:clr>
            <a:srgbClr val="F9AD4C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Subsection Slide">
  <p:cSld name="CUSTOM_17_2_1_1_2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5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 txBox="1"/>
          <p:nvPr>
            <p:ph type="title"/>
          </p:nvPr>
        </p:nvSpPr>
        <p:spPr>
          <a:xfrm>
            <a:off x="731343" y="5569267"/>
            <a:ext cx="22914900" cy="21129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4" name="Google Shape;84;p15"/>
          <p:cNvSpPr txBox="1"/>
          <p:nvPr>
            <p:ph idx="12" type="sldNum"/>
          </p:nvPr>
        </p:nvSpPr>
        <p:spPr>
          <a:xfrm>
            <a:off x="22812148" y="12666269"/>
            <a:ext cx="1462800" cy="10497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 lnSpcReduction="10000"/>
          </a:bodyPr>
          <a:lstStyle>
            <a:lvl1pPr lvl="0" rtl="0">
              <a:buNone/>
              <a:defRPr sz="3700">
                <a:solidFill>
                  <a:srgbClr val="FFFFFF"/>
                </a:solidFill>
              </a:defRPr>
            </a:lvl1pPr>
            <a:lvl2pPr lvl="1" rtl="0">
              <a:buNone/>
              <a:defRPr sz="3700">
                <a:solidFill>
                  <a:srgbClr val="FFFFFF"/>
                </a:solidFill>
              </a:defRPr>
            </a:lvl2pPr>
            <a:lvl3pPr lvl="2" rtl="0">
              <a:buNone/>
              <a:defRPr sz="3700">
                <a:solidFill>
                  <a:srgbClr val="FFFFFF"/>
                </a:solidFill>
              </a:defRPr>
            </a:lvl3pPr>
            <a:lvl4pPr lvl="3" rtl="0">
              <a:buNone/>
              <a:defRPr sz="3700">
                <a:solidFill>
                  <a:srgbClr val="FFFFFF"/>
                </a:solidFill>
              </a:defRPr>
            </a:lvl4pPr>
            <a:lvl5pPr lvl="4" rtl="0">
              <a:buNone/>
              <a:defRPr sz="3700">
                <a:solidFill>
                  <a:srgbClr val="FFFFFF"/>
                </a:solidFill>
              </a:defRPr>
            </a:lvl5pPr>
            <a:lvl6pPr lvl="5" rtl="0">
              <a:buNone/>
              <a:defRPr sz="3700">
                <a:solidFill>
                  <a:srgbClr val="FFFFFF"/>
                </a:solidFill>
              </a:defRPr>
            </a:lvl6pPr>
            <a:lvl7pPr lvl="6" rtl="0">
              <a:buNone/>
              <a:defRPr sz="3700">
                <a:solidFill>
                  <a:srgbClr val="FFFFFF"/>
                </a:solidFill>
              </a:defRPr>
            </a:lvl7pPr>
            <a:lvl8pPr lvl="7" rtl="0">
              <a:buNone/>
              <a:defRPr sz="3700">
                <a:solidFill>
                  <a:srgbClr val="FFFFFF"/>
                </a:solidFill>
              </a:defRPr>
            </a:lvl8pPr>
            <a:lvl9pPr lvl="8" rtl="0">
              <a:buNone/>
              <a:defRPr sz="37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5" name="Google Shape;85;p15"/>
          <p:cNvSpPr txBox="1"/>
          <p:nvPr>
            <p:ph idx="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6" name="Google Shape;86;p15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Text Only">
  <p:cSld name="CUSTOM_2_7_2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700"/>
            </a:lvl9pPr>
          </a:lstStyle>
          <a:p/>
        </p:txBody>
      </p:sp>
      <p:sp>
        <p:nvSpPr>
          <p:cNvPr id="89" name="Google Shape;89;p16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cxnSp>
        <p:nvCxnSpPr>
          <p:cNvPr id="90" name="Google Shape;90;p16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" name="Google Shape;91;p1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>
            <a:lvl1pPr lvl="0" rtl="0">
              <a:buNone/>
              <a:defRPr sz="1600">
                <a:solidFill>
                  <a:srgbClr val="000000"/>
                </a:solidFill>
              </a:defRPr>
            </a:lvl1pPr>
            <a:lvl2pPr lvl="1" rtl="0">
              <a:buNone/>
              <a:defRPr sz="1600">
                <a:solidFill>
                  <a:srgbClr val="000000"/>
                </a:solidFill>
              </a:defRPr>
            </a:lvl2pPr>
            <a:lvl3pPr lvl="2" rtl="0">
              <a:buNone/>
              <a:defRPr sz="1600">
                <a:solidFill>
                  <a:srgbClr val="000000"/>
                </a:solidFill>
              </a:defRPr>
            </a:lvl3pPr>
            <a:lvl4pPr lvl="3" rtl="0">
              <a:buNone/>
              <a:defRPr sz="1600">
                <a:solidFill>
                  <a:srgbClr val="000000"/>
                </a:solidFill>
              </a:defRPr>
            </a:lvl4pPr>
            <a:lvl5pPr lvl="4" rtl="0">
              <a:buNone/>
              <a:defRPr sz="1600">
                <a:solidFill>
                  <a:srgbClr val="000000"/>
                </a:solidFill>
              </a:defRPr>
            </a:lvl5pPr>
            <a:lvl6pPr lvl="5" rtl="0">
              <a:buNone/>
              <a:defRPr sz="1600">
                <a:solidFill>
                  <a:srgbClr val="000000"/>
                </a:solidFill>
              </a:defRPr>
            </a:lvl6pPr>
            <a:lvl7pPr lvl="6" rtl="0">
              <a:buNone/>
              <a:defRPr sz="1600">
                <a:solidFill>
                  <a:srgbClr val="000000"/>
                </a:solidFill>
              </a:defRPr>
            </a:lvl7pPr>
            <a:lvl8pPr lvl="7" rtl="0">
              <a:buNone/>
              <a:defRPr sz="1600">
                <a:solidFill>
                  <a:srgbClr val="000000"/>
                </a:solidFill>
              </a:defRPr>
            </a:lvl8pPr>
            <a:lvl9pPr lvl="8" rtl="0">
              <a:buNone/>
              <a:defRPr sz="1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2" name="Google Shape;92;p16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3" name="Google Shape;93;p16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/>
            </a:lvl1pPr>
            <a:lvl2pPr lvl="1" rtl="0">
              <a:spcBef>
                <a:spcPts val="3200"/>
              </a:spcBef>
              <a:spcAft>
                <a:spcPts val="0"/>
              </a:spcAft>
              <a:buNone/>
              <a:defRPr sz="3700"/>
            </a:lvl2pPr>
            <a:lvl3pPr lvl="2" rtl="0">
              <a:spcBef>
                <a:spcPts val="3200"/>
              </a:spcBef>
              <a:spcAft>
                <a:spcPts val="0"/>
              </a:spcAft>
              <a:buNone/>
              <a:defRPr sz="3700"/>
            </a:lvl3pPr>
            <a:lvl4pPr lvl="3" rtl="0">
              <a:spcBef>
                <a:spcPts val="3200"/>
              </a:spcBef>
              <a:spcAft>
                <a:spcPts val="0"/>
              </a:spcAft>
              <a:buNone/>
              <a:defRPr sz="3700"/>
            </a:lvl4pPr>
            <a:lvl5pPr lvl="4" rtl="0">
              <a:spcBef>
                <a:spcPts val="3200"/>
              </a:spcBef>
              <a:spcAft>
                <a:spcPts val="0"/>
              </a:spcAft>
              <a:buNone/>
              <a:defRPr sz="3700"/>
            </a:lvl5pPr>
            <a:lvl6pPr lvl="5" rtl="0">
              <a:spcBef>
                <a:spcPts val="3200"/>
              </a:spcBef>
              <a:spcAft>
                <a:spcPts val="0"/>
              </a:spcAft>
              <a:buNone/>
              <a:defRPr sz="3700"/>
            </a:lvl6pPr>
            <a:lvl7pPr lvl="6" rtl="0">
              <a:spcBef>
                <a:spcPts val="3200"/>
              </a:spcBef>
              <a:spcAft>
                <a:spcPts val="0"/>
              </a:spcAft>
              <a:buNone/>
              <a:defRPr sz="3700"/>
            </a:lvl7pPr>
            <a:lvl8pPr lvl="7" rtl="0">
              <a:spcBef>
                <a:spcPts val="3200"/>
              </a:spcBef>
              <a:spcAft>
                <a:spcPts val="0"/>
              </a:spcAft>
              <a:buNone/>
              <a:defRPr sz="3700"/>
            </a:lvl8pPr>
            <a:lvl9pPr lvl="8" rtl="0">
              <a:spcBef>
                <a:spcPts val="3200"/>
              </a:spcBef>
              <a:spcAft>
                <a:spcPts val="3200"/>
              </a:spcAft>
              <a:buNone/>
              <a:defRPr sz="3700"/>
            </a:lvl9pPr>
          </a:lstStyle>
          <a:p/>
        </p:txBody>
      </p:sp>
      <p:sp>
        <p:nvSpPr>
          <p:cNvPr id="94" name="Google Shape;94;p16"/>
          <p:cNvSpPr txBox="1"/>
          <p:nvPr>
            <p:ph idx="3" type="body"/>
          </p:nvPr>
        </p:nvSpPr>
        <p:spPr>
          <a:xfrm>
            <a:off x="467" y="3424667"/>
            <a:ext cx="24377700" cy="95511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rmAutofit/>
          </a:bodyPr>
          <a:lstStyle>
            <a:lvl1pPr indent="-463550" lvl="0" marL="457200" rtl="0">
              <a:spcBef>
                <a:spcPts val="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1pPr>
            <a:lvl2pPr indent="-463550" lvl="1" marL="9144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2pPr>
            <a:lvl3pPr indent="-463550" lvl="2" marL="13716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3pPr>
            <a:lvl4pPr indent="-463550" lvl="3" marL="18288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4pPr>
            <a:lvl5pPr indent="-463550" lvl="4" marL="22860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5pPr>
            <a:lvl6pPr indent="-463550" lvl="5" marL="27432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6pPr>
            <a:lvl7pPr indent="-463550" lvl="6" marL="32004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●"/>
              <a:defRPr sz="3700">
                <a:latin typeface="Roboto"/>
                <a:ea typeface="Roboto"/>
                <a:cs typeface="Roboto"/>
                <a:sym typeface="Roboto"/>
              </a:defRPr>
            </a:lvl7pPr>
            <a:lvl8pPr indent="-463550" lvl="7" marL="3657600" rtl="0">
              <a:spcBef>
                <a:spcPts val="2100"/>
              </a:spcBef>
              <a:spcAft>
                <a:spcPts val="0"/>
              </a:spcAft>
              <a:buSzPts val="3700"/>
              <a:buFont typeface="Roboto"/>
              <a:buChar char="○"/>
              <a:defRPr sz="3700">
                <a:latin typeface="Roboto"/>
                <a:ea typeface="Roboto"/>
                <a:cs typeface="Roboto"/>
                <a:sym typeface="Roboto"/>
              </a:defRPr>
            </a:lvl8pPr>
            <a:lvl9pPr indent="-463550" lvl="8" marL="4114800" rtl="0">
              <a:spcBef>
                <a:spcPts val="2100"/>
              </a:spcBef>
              <a:spcAft>
                <a:spcPts val="2100"/>
              </a:spcAft>
              <a:buSzPts val="3700"/>
              <a:buFont typeface="Roboto"/>
              <a:buChar char="■"/>
              <a:defRPr sz="37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0984" y="5735600"/>
            <a:ext cx="22715700" cy="22449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830984" y="1186733"/>
            <a:ext cx="22715700" cy="15273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830984" y="3073267"/>
            <a:ext cx="22715700" cy="91104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indent="-533400" lvl="0" marL="457200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830984" y="1186733"/>
            <a:ext cx="22715700" cy="15273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830984" y="3073267"/>
            <a:ext cx="10663500" cy="91104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indent="-463550" lvl="0" marL="457200"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indent="-431800" lvl="1" marL="9144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12883044" y="3073267"/>
            <a:ext cx="10663500" cy="91104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indent="-463550" lvl="0" marL="457200"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indent="-431800" lvl="1" marL="9144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830984" y="1186733"/>
            <a:ext cx="22715700" cy="15273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830984" y="1481600"/>
            <a:ext cx="7485900" cy="2015100"/>
          </a:xfrm>
          <a:prstGeom prst="rect">
            <a:avLst/>
          </a:prstGeom>
        </p:spPr>
        <p:txBody>
          <a:bodyPr anchorCtr="0" anchor="b" bIns="243750" lIns="243750" spcFirstLastPara="1" rIns="243750" wrap="square" tIns="243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830984" y="3705600"/>
            <a:ext cx="7485900" cy="84783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1pPr>
            <a:lvl2pPr indent="-431800" lvl="1" marL="9144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2pPr>
            <a:lvl3pPr indent="-431800" lvl="2" marL="13716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3pPr>
            <a:lvl4pPr indent="-431800" lvl="3" marL="1828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4pPr>
            <a:lvl5pPr indent="-431800" lvl="4" marL="22860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5pPr>
            <a:lvl6pPr indent="-431800" lvl="5" marL="27432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6pPr>
            <a:lvl7pPr indent="-431800" lvl="6" marL="32004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7pPr>
            <a:lvl8pPr indent="-431800" lvl="7" marL="36576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8pPr>
            <a:lvl9pPr indent="-431800" lvl="8" marL="4114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1306993" y="1200400"/>
            <a:ext cx="16976400" cy="109089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1pPr>
            <a:lvl2pPr lvl="1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2pPr>
            <a:lvl3pPr lvl="2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3pPr>
            <a:lvl4pPr lvl="3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4pPr>
            <a:lvl5pPr lvl="4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5pPr>
            <a:lvl6pPr lvl="5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6pPr>
            <a:lvl7pPr lvl="6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7pPr>
            <a:lvl8pPr lvl="7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8pPr>
            <a:lvl9pPr lvl="8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12188825" y="-333"/>
            <a:ext cx="12188700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243750" lIns="243750" spcFirstLastPara="1" rIns="243750" wrap="square" tIns="243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9"/>
          <p:cNvSpPr txBox="1"/>
          <p:nvPr>
            <p:ph type="title"/>
          </p:nvPr>
        </p:nvSpPr>
        <p:spPr>
          <a:xfrm>
            <a:off x="707816" y="3288467"/>
            <a:ext cx="10784400" cy="3952800"/>
          </a:xfrm>
          <a:prstGeom prst="rect">
            <a:avLst/>
          </a:prstGeom>
        </p:spPr>
        <p:txBody>
          <a:bodyPr anchorCtr="0" anchor="b" bIns="243750" lIns="243750" spcFirstLastPara="1" rIns="243750" wrap="square" tIns="2437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707816" y="7474867"/>
            <a:ext cx="10784400" cy="32937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13168570" y="1930867"/>
            <a:ext cx="10229400" cy="98535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indent="-533400" lvl="0" marL="457200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indent="-463550" lvl="1" marL="91440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indent="-463550" lvl="2" marL="137160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indent="-463550" lvl="3" marL="1828800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indent="-463550" lvl="4" marL="228600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indent="-463550" lvl="5" marL="274320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indent="-463550" lvl="6" marL="3200400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indent="-463550" lvl="7" marL="365760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indent="-463550" lvl="8" marL="411480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830984" y="11281533"/>
            <a:ext cx="15992700" cy="1613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0984" y="1186733"/>
            <a:ext cx="22715700" cy="15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0984" y="3073267"/>
            <a:ext cx="22715700" cy="9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243750" spcFirstLastPara="1" rIns="243750" wrap="square" tIns="243750">
            <a:normAutofit/>
          </a:bodyPr>
          <a:lstStyle>
            <a:lvl1pPr indent="-5334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Char char="●"/>
              <a:defRPr sz="4800">
                <a:solidFill>
                  <a:schemeClr val="dk2"/>
                </a:solidFill>
              </a:defRPr>
            </a:lvl1pPr>
            <a:lvl2pPr indent="-4635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2pPr>
            <a:lvl3pPr indent="-4635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3pPr>
            <a:lvl4pPr indent="-4635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●"/>
              <a:defRPr sz="3700">
                <a:solidFill>
                  <a:schemeClr val="dk2"/>
                </a:solidFill>
              </a:defRPr>
            </a:lvl4pPr>
            <a:lvl5pPr indent="-4635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5pPr>
            <a:lvl6pPr indent="-4635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6pPr>
            <a:lvl7pPr indent="-4635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●"/>
              <a:defRPr sz="3700">
                <a:solidFill>
                  <a:schemeClr val="dk2"/>
                </a:solidFill>
              </a:defRPr>
            </a:lvl7pPr>
            <a:lvl8pPr indent="-4635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8pPr>
            <a:lvl9pPr indent="-4635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43750" lIns="243750" spcFirstLastPara="1" rIns="243750" wrap="square" tIns="243750">
            <a:normAutofit/>
          </a:bodyPr>
          <a:lstStyle>
            <a:lvl1pPr lvl="0" algn="r">
              <a:buNone/>
              <a:defRPr sz="2700">
                <a:solidFill>
                  <a:schemeClr val="dk2"/>
                </a:solidFill>
              </a:defRPr>
            </a:lvl1pPr>
            <a:lvl2pPr lvl="1" algn="r">
              <a:buNone/>
              <a:defRPr sz="2700">
                <a:solidFill>
                  <a:schemeClr val="dk2"/>
                </a:solidFill>
              </a:defRPr>
            </a:lvl2pPr>
            <a:lvl3pPr lvl="2" algn="r">
              <a:buNone/>
              <a:defRPr sz="2700">
                <a:solidFill>
                  <a:schemeClr val="dk2"/>
                </a:solidFill>
              </a:defRPr>
            </a:lvl3pPr>
            <a:lvl4pPr lvl="3" algn="r">
              <a:buNone/>
              <a:defRPr sz="2700">
                <a:solidFill>
                  <a:schemeClr val="dk2"/>
                </a:solidFill>
              </a:defRPr>
            </a:lvl4pPr>
            <a:lvl5pPr lvl="4" algn="r">
              <a:buNone/>
              <a:defRPr sz="2700">
                <a:solidFill>
                  <a:schemeClr val="dk2"/>
                </a:solidFill>
              </a:defRPr>
            </a:lvl5pPr>
            <a:lvl6pPr lvl="5" algn="r">
              <a:buNone/>
              <a:defRPr sz="2700">
                <a:solidFill>
                  <a:schemeClr val="dk2"/>
                </a:solidFill>
              </a:defRPr>
            </a:lvl6pPr>
            <a:lvl7pPr lvl="6" algn="r">
              <a:buNone/>
              <a:defRPr sz="2700">
                <a:solidFill>
                  <a:schemeClr val="dk2"/>
                </a:solidFill>
              </a:defRPr>
            </a:lvl7pPr>
            <a:lvl8pPr lvl="7" algn="r">
              <a:buNone/>
              <a:defRPr sz="2700">
                <a:solidFill>
                  <a:schemeClr val="dk2"/>
                </a:solidFill>
              </a:defRPr>
            </a:lvl8pPr>
            <a:lvl9pPr lvl="8" algn="r">
              <a:buNone/>
              <a:defRPr sz="27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4.png"/><Relationship Id="rId6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Relationship Id="rId4" Type="http://schemas.openxmlformats.org/officeDocument/2006/relationships/image" Target="../media/image5.png"/><Relationship Id="rId5" Type="http://schemas.openxmlformats.org/officeDocument/2006/relationships/image" Target="../media/image15.png"/><Relationship Id="rId6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731377" y="5060867"/>
            <a:ext cx="22914900" cy="21129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Roboto"/>
                <a:ea typeface="Roboto"/>
                <a:cs typeface="Roboto"/>
                <a:sym typeface="Roboto"/>
              </a:rPr>
              <a:t>Final Engagement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800">
                <a:latin typeface="Roboto"/>
                <a:ea typeface="Roboto"/>
                <a:cs typeface="Roboto"/>
                <a:sym typeface="Roboto"/>
              </a:rPr>
              <a:t>Attack, Defense &amp; Analysis of a Vulnerable Network</a:t>
            </a:r>
            <a:endParaRPr sz="6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" name="Google Shape;100;p1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1" name="Google Shape;101;p17"/>
          <p:cNvSpPr txBox="1"/>
          <p:nvPr>
            <p:ph idx="1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Exploitation: [CVE-2006-0151]</a:t>
            </a:r>
            <a:endParaRPr/>
          </a:p>
        </p:txBody>
      </p:sp>
      <p:sp>
        <p:nvSpPr>
          <p:cNvPr id="193" name="Google Shape;193;p26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4" name="Google Shape;194;p26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rmAutofit/>
          </a:bodyPr>
          <a:lstStyle/>
          <a:p>
            <a:pPr indent="-5080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An </a:t>
            </a:r>
            <a:r>
              <a:rPr lang="en-US" sz="4400">
                <a:solidFill>
                  <a:schemeClr val="dk1"/>
                </a:solidFill>
              </a:rPr>
              <a:t>exploit</a:t>
            </a:r>
            <a:r>
              <a:rPr lang="en-US" sz="4400">
                <a:solidFill>
                  <a:schemeClr val="dk1"/>
                </a:solidFill>
              </a:rPr>
              <a:t> which allows limited local users to gain privileges via a Python script. While in user Steven was able to run sudo -l and saw that he was able to run Python as root.</a:t>
            </a:r>
            <a:endParaRPr sz="44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-5080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By running the command to use python was able to escalate privileges and gain a root shell.</a:t>
            </a:r>
            <a:endParaRPr sz="44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</p:txBody>
      </p:sp>
      <p:pic>
        <p:nvPicPr>
          <p:cNvPr id="195" name="Google Shape;19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450" y="8110300"/>
            <a:ext cx="9429750" cy="93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22200" y="7909900"/>
            <a:ext cx="13974951" cy="297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7"/>
          <p:cNvSpPr/>
          <p:nvPr/>
        </p:nvSpPr>
        <p:spPr>
          <a:xfrm>
            <a:off x="5996175" y="7537400"/>
            <a:ext cx="2048250" cy="898500"/>
          </a:xfrm>
          <a:prstGeom prst="flowChartPunchedTap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7"/>
          <p:cNvSpPr/>
          <p:nvPr/>
        </p:nvSpPr>
        <p:spPr>
          <a:xfrm>
            <a:off x="14594475" y="6401650"/>
            <a:ext cx="2048250" cy="898500"/>
          </a:xfrm>
          <a:prstGeom prst="flowChartPunchedTap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7"/>
          <p:cNvSpPr/>
          <p:nvPr/>
        </p:nvSpPr>
        <p:spPr>
          <a:xfrm>
            <a:off x="15737475" y="3298000"/>
            <a:ext cx="2048250" cy="898500"/>
          </a:xfrm>
          <a:prstGeom prst="flowChartPunchedTap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7"/>
          <p:cNvSpPr/>
          <p:nvPr/>
        </p:nvSpPr>
        <p:spPr>
          <a:xfrm>
            <a:off x="5996175" y="2072075"/>
            <a:ext cx="2048250" cy="898500"/>
          </a:xfrm>
          <a:prstGeom prst="flowChartPunchedTap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7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7" name="Google Shape;207;p27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  <p:pic>
        <p:nvPicPr>
          <p:cNvPr id="208" name="Google Shape;20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575" y="3067413"/>
            <a:ext cx="12593300" cy="415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67275" y="4346075"/>
            <a:ext cx="6134100" cy="66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73375" y="8443825"/>
            <a:ext cx="5981700" cy="433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993700" y="7334200"/>
            <a:ext cx="9481242" cy="5624466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7"/>
          <p:cNvSpPr txBox="1"/>
          <p:nvPr/>
        </p:nvSpPr>
        <p:spPr>
          <a:xfrm>
            <a:off x="8622275" y="421750"/>
            <a:ext cx="71331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900">
                <a:latin typeface="Courier New"/>
                <a:ea typeface="Courier New"/>
                <a:cs typeface="Courier New"/>
                <a:sym typeface="Courier New"/>
              </a:rPr>
              <a:t>FLAGS</a:t>
            </a:r>
            <a:endParaRPr b="1" sz="5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3" name="Google Shape;213;p27"/>
          <p:cNvSpPr txBox="1"/>
          <p:nvPr/>
        </p:nvSpPr>
        <p:spPr>
          <a:xfrm>
            <a:off x="6284025" y="2200425"/>
            <a:ext cx="17604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100">
                <a:latin typeface="Courier New"/>
                <a:ea typeface="Courier New"/>
                <a:cs typeface="Courier New"/>
                <a:sym typeface="Courier New"/>
              </a:rPr>
              <a:t>FLAG 1</a:t>
            </a:r>
            <a:endParaRPr b="1" sz="31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4" name="Google Shape;214;p27"/>
          <p:cNvSpPr txBox="1"/>
          <p:nvPr/>
        </p:nvSpPr>
        <p:spPr>
          <a:xfrm>
            <a:off x="6284025" y="7655750"/>
            <a:ext cx="17604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100">
                <a:latin typeface="Courier New"/>
                <a:ea typeface="Courier New"/>
                <a:cs typeface="Courier New"/>
                <a:sym typeface="Courier New"/>
              </a:rPr>
              <a:t>FLAG 3</a:t>
            </a:r>
            <a:endParaRPr b="1" sz="31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5" name="Google Shape;215;p27"/>
          <p:cNvSpPr txBox="1"/>
          <p:nvPr/>
        </p:nvSpPr>
        <p:spPr>
          <a:xfrm>
            <a:off x="16025325" y="3416350"/>
            <a:ext cx="17604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100">
                <a:latin typeface="Courier New"/>
                <a:ea typeface="Courier New"/>
                <a:cs typeface="Courier New"/>
                <a:sym typeface="Courier New"/>
              </a:rPr>
              <a:t>FLAG 2</a:t>
            </a:r>
            <a:endParaRPr b="1" sz="31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6" name="Google Shape;216;p27"/>
          <p:cNvSpPr txBox="1"/>
          <p:nvPr/>
        </p:nvSpPr>
        <p:spPr>
          <a:xfrm>
            <a:off x="14882325" y="6520000"/>
            <a:ext cx="17604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100">
                <a:latin typeface="Courier New"/>
                <a:ea typeface="Courier New"/>
                <a:cs typeface="Courier New"/>
                <a:sym typeface="Courier New"/>
              </a:rPr>
              <a:t>FLAG 4</a:t>
            </a:r>
            <a:endParaRPr b="1" sz="31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7" name="Google Shape;217;p27"/>
          <p:cNvSpPr txBox="1"/>
          <p:nvPr/>
        </p:nvSpPr>
        <p:spPr>
          <a:xfrm>
            <a:off x="8379975" y="2145425"/>
            <a:ext cx="5613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LOCATION: /var/www/html/service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VULNERABILITY EXPLOITED: weak passwords</a:t>
            </a:r>
            <a:endParaRPr sz="1900"/>
          </a:p>
        </p:txBody>
      </p:sp>
      <p:sp>
        <p:nvSpPr>
          <p:cNvPr id="218" name="Google Shape;218;p27"/>
          <p:cNvSpPr txBox="1"/>
          <p:nvPr/>
        </p:nvSpPr>
        <p:spPr>
          <a:xfrm>
            <a:off x="17889075" y="3439450"/>
            <a:ext cx="5490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LOCATION: /var/www/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VULNERABILITY EXPLOITED: weak passwords</a:t>
            </a:r>
            <a:endParaRPr sz="1900"/>
          </a:p>
        </p:txBody>
      </p:sp>
      <p:sp>
        <p:nvSpPr>
          <p:cNvPr id="219" name="Google Shape;219;p27"/>
          <p:cNvSpPr txBox="1"/>
          <p:nvPr/>
        </p:nvSpPr>
        <p:spPr>
          <a:xfrm>
            <a:off x="8171350" y="7628250"/>
            <a:ext cx="5061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LOCATION: wordpress mysql database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VULNERABILITY EXPLOITED: wordpress</a:t>
            </a:r>
            <a:endParaRPr sz="1900"/>
          </a:p>
        </p:txBody>
      </p:sp>
      <p:sp>
        <p:nvSpPr>
          <p:cNvPr id="220" name="Google Shape;220;p27"/>
          <p:cNvSpPr txBox="1"/>
          <p:nvPr/>
        </p:nvSpPr>
        <p:spPr>
          <a:xfrm>
            <a:off x="16849175" y="6566200"/>
            <a:ext cx="73581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LOCATION: target 1 root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VULNERABILITY EXPLOITED: python </a:t>
            </a:r>
            <a:r>
              <a:rPr lang="en-US" sz="1900"/>
              <a:t>privilege</a:t>
            </a:r>
            <a:r>
              <a:rPr lang="en-US" sz="1900"/>
              <a:t> escalation</a:t>
            </a:r>
            <a:endParaRPr sz="19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334" y="773067"/>
            <a:ext cx="22914823" cy="12246448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8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‹#›</a:t>
            </a:fld>
            <a:endParaRPr sz="1600"/>
          </a:p>
        </p:txBody>
      </p:sp>
      <p:sp>
        <p:nvSpPr>
          <p:cNvPr id="227" name="Google Shape;227;p28"/>
          <p:cNvSpPr txBox="1"/>
          <p:nvPr>
            <p:ph type="title"/>
          </p:nvPr>
        </p:nvSpPr>
        <p:spPr>
          <a:xfrm>
            <a:off x="731343" y="4936267"/>
            <a:ext cx="22914900" cy="27456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Avoiding Detection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28" name="Google Shape;228;p28"/>
          <p:cNvSpPr txBox="1"/>
          <p:nvPr>
            <p:ph idx="1" type="subTitle"/>
          </p:nvPr>
        </p:nvSpPr>
        <p:spPr>
          <a:xfrm>
            <a:off x="-87421" y="34962844"/>
            <a:ext cx="56659500" cy="1612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9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Stealth Exploitation of Wordpress User Enumeration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4" name="Google Shape;234;p29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5" name="Google Shape;235;p29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dk1"/>
                </a:solidFill>
              </a:rPr>
              <a:t>Monitoring Overview</a:t>
            </a:r>
            <a:endParaRPr sz="4400">
              <a:solidFill>
                <a:schemeClr val="dk1"/>
              </a:solidFill>
            </a:endParaRPr>
          </a:p>
          <a:p>
            <a:pPr indent="-46609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US" sz="4400">
                <a:solidFill>
                  <a:schemeClr val="dk1"/>
                </a:solidFill>
              </a:rPr>
              <a:t>Which alerts detect this exploit? </a:t>
            </a:r>
            <a:endParaRPr sz="4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</a:rPr>
              <a:t>WHEN count() GROUPED OVER top 5 ‘http.response.status_code’ IS ABOVE 400 FOR THE LAST 5 minutes</a:t>
            </a:r>
            <a:endParaRPr sz="4400">
              <a:solidFill>
                <a:schemeClr val="dk1"/>
              </a:solidFill>
            </a:endParaRPr>
          </a:p>
          <a:p>
            <a:pPr indent="-46609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US" sz="4400">
                <a:solidFill>
                  <a:schemeClr val="dk1"/>
                </a:solidFill>
              </a:rPr>
              <a:t>Which metrics do they measure? </a:t>
            </a:r>
            <a:endParaRPr sz="4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</a:rPr>
              <a:t>http.response.status_code</a:t>
            </a:r>
            <a:endParaRPr sz="4400">
              <a:solidFill>
                <a:schemeClr val="dk1"/>
              </a:solidFill>
            </a:endParaRPr>
          </a:p>
          <a:p>
            <a:pPr indent="-46609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US" sz="4400">
                <a:solidFill>
                  <a:schemeClr val="dk1"/>
                </a:solidFill>
              </a:rPr>
              <a:t>Which thresholds do they fire at?</a:t>
            </a:r>
            <a:endParaRPr sz="4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</a:rPr>
              <a:t>above 400</a:t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dk1"/>
                </a:solidFill>
              </a:rPr>
              <a:t>Mitigating Detection</a:t>
            </a:r>
            <a:endParaRPr sz="4400">
              <a:solidFill>
                <a:schemeClr val="dk1"/>
              </a:solidFill>
            </a:endParaRPr>
          </a:p>
          <a:p>
            <a:pPr indent="-46609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US" sz="4400">
                <a:solidFill>
                  <a:schemeClr val="dk1"/>
                </a:solidFill>
              </a:rPr>
              <a:t>Are there alternative exploits that may perform better?</a:t>
            </a:r>
            <a:endParaRPr sz="4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sz="4400">
                <a:solidFill>
                  <a:schemeClr val="dk1"/>
                </a:solidFill>
              </a:rPr>
              <a:t>gobuster could also work as an alternative, but may also flag SIEM</a:t>
            </a:r>
            <a:endParaRPr sz="4400">
              <a:solidFill>
                <a:schemeClr val="dk1"/>
              </a:solidFill>
            </a:endParaRPr>
          </a:p>
        </p:txBody>
      </p:sp>
      <p:sp>
        <p:nvSpPr>
          <p:cNvPr id="236" name="Google Shape;236;p29"/>
          <p:cNvSpPr txBox="1"/>
          <p:nvPr/>
        </p:nvSpPr>
        <p:spPr>
          <a:xfrm>
            <a:off x="4247350" y="12553800"/>
            <a:ext cx="1685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https://www.kali.org/tools/gobuster/</a:t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0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Stealth Exploitation</a:t>
            </a:r>
            <a:r>
              <a:rPr lang="en-US"/>
              <a:t> of Local File Inclusion (LFI)</a:t>
            </a:r>
            <a:endParaRPr/>
          </a:p>
        </p:txBody>
      </p:sp>
      <p:sp>
        <p:nvSpPr>
          <p:cNvPr id="242" name="Google Shape;242;p3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3" name="Google Shape;243;p30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rmAutofit fontScale="77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dk1"/>
                </a:solidFill>
              </a:rPr>
              <a:t>Monitoring Overview</a:t>
            </a:r>
            <a:endParaRPr sz="4400">
              <a:solidFill>
                <a:schemeClr val="dk1"/>
              </a:solidFill>
            </a:endParaRPr>
          </a:p>
          <a:p>
            <a:pPr indent="-44513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US" sz="4400">
                <a:solidFill>
                  <a:schemeClr val="dk1"/>
                </a:solidFill>
              </a:rPr>
              <a:t>Which a</a:t>
            </a:r>
            <a:r>
              <a:rPr lang="en-US" sz="4400">
                <a:solidFill>
                  <a:schemeClr val="dk1"/>
                </a:solidFill>
              </a:rPr>
              <a:t>lerts detect this exploit? </a:t>
            </a:r>
            <a:endParaRPr sz="4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</a:rPr>
              <a:t>WHEN sum() OF http.request.bytes OVER  all documents IS ABOVE 3500 FOR THE LAST 1 minute</a:t>
            </a:r>
            <a:endParaRPr sz="4400">
              <a:solidFill>
                <a:schemeClr val="dk1"/>
              </a:solidFill>
            </a:endParaRPr>
          </a:p>
          <a:p>
            <a:pPr indent="-445135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US" sz="4400">
                <a:solidFill>
                  <a:schemeClr val="dk1"/>
                </a:solidFill>
              </a:rPr>
              <a:t>Which metrics do they measure? </a:t>
            </a:r>
            <a:endParaRPr sz="4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</a:rPr>
              <a:t>http.request.bytes</a:t>
            </a:r>
            <a:endParaRPr sz="4400">
              <a:solidFill>
                <a:schemeClr val="dk1"/>
              </a:solidFill>
            </a:endParaRPr>
          </a:p>
          <a:p>
            <a:pPr indent="-445135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US" sz="4400">
                <a:solidFill>
                  <a:schemeClr val="dk1"/>
                </a:solidFill>
              </a:rPr>
              <a:t>Which th</a:t>
            </a:r>
            <a:r>
              <a:rPr lang="en-US" sz="4400">
                <a:solidFill>
                  <a:schemeClr val="dk1"/>
                </a:solidFill>
              </a:rPr>
              <a:t>resholds do they fire at?</a:t>
            </a:r>
            <a:endParaRPr sz="4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dk1"/>
                </a:solidFill>
              </a:rPr>
              <a:t>Above 3500</a:t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dk1"/>
                </a:solidFill>
              </a:rPr>
              <a:t>Mitigating Detection</a:t>
            </a:r>
            <a:endParaRPr b="1" sz="4400">
              <a:solidFill>
                <a:schemeClr val="dk1"/>
              </a:solidFill>
            </a:endParaRPr>
          </a:p>
          <a:p>
            <a:pPr indent="-44513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US" sz="4400">
                <a:solidFill>
                  <a:schemeClr val="dk1"/>
                </a:solidFill>
              </a:rPr>
              <a:t>How can you execute the same exploit without triggering the alert?</a:t>
            </a:r>
            <a:endParaRPr sz="4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sz="4400">
                <a:solidFill>
                  <a:schemeClr val="dk1"/>
                </a:solidFill>
              </a:rPr>
              <a:t>Limit size of files below 3500 bytes of information</a:t>
            </a:r>
            <a:endParaRPr sz="4400">
              <a:solidFill>
                <a:schemeClr val="dk1"/>
              </a:solidFill>
            </a:endParaRPr>
          </a:p>
        </p:txBody>
      </p:sp>
      <p:sp>
        <p:nvSpPr>
          <p:cNvPr id="244" name="Google Shape;244;p30"/>
          <p:cNvSpPr txBox="1"/>
          <p:nvPr/>
        </p:nvSpPr>
        <p:spPr>
          <a:xfrm>
            <a:off x="3922725" y="12850300"/>
            <a:ext cx="1920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https://www.cobalt.io/blog/a-pentesters-guide-to-file-inclusion#:~:text=Local%20file%20inclusion%20(also%20known,procedures%20implemented%20in%20the%20application.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1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Stealth Exploitation of</a:t>
            </a:r>
            <a:r>
              <a:rPr lang="en-US"/>
              <a:t> Directory Traversal</a:t>
            </a:r>
            <a:endParaRPr/>
          </a:p>
        </p:txBody>
      </p:sp>
      <p:sp>
        <p:nvSpPr>
          <p:cNvPr id="250" name="Google Shape;250;p3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1" name="Google Shape;251;p31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dk1"/>
                </a:solidFill>
              </a:rPr>
              <a:t>Monitoring Overview</a:t>
            </a:r>
            <a:endParaRPr sz="4400">
              <a:solidFill>
                <a:schemeClr val="dk1"/>
              </a:solidFill>
            </a:endParaRPr>
          </a:p>
          <a:p>
            <a:pPr indent="-46609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US" sz="4400">
                <a:solidFill>
                  <a:schemeClr val="dk1"/>
                </a:solidFill>
              </a:rPr>
              <a:t>Which alerts detect this exploit? </a:t>
            </a:r>
            <a:endParaRPr sz="4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chemeClr val="dk1"/>
                </a:solidFill>
              </a:rPr>
              <a:t>WHEN max() OF system.process.cpu.total.pct OVER all documents  IS ABOVE 0.5 FOR THE LAST 5 minutes</a:t>
            </a:r>
            <a:endParaRPr sz="3400">
              <a:solidFill>
                <a:schemeClr val="dk1"/>
              </a:solidFill>
            </a:endParaRPr>
          </a:p>
          <a:p>
            <a:pPr indent="-46609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US" sz="4400">
                <a:solidFill>
                  <a:schemeClr val="dk1"/>
                </a:solidFill>
              </a:rPr>
              <a:t>Which metrics do they measure? </a:t>
            </a:r>
            <a:endParaRPr sz="4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system.process.cpu.total.pct</a:t>
            </a:r>
            <a:endParaRPr sz="3200">
              <a:solidFill>
                <a:schemeClr val="dk1"/>
              </a:solidFill>
            </a:endParaRPr>
          </a:p>
          <a:p>
            <a:pPr indent="-46609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US" sz="4400">
                <a:solidFill>
                  <a:schemeClr val="dk1"/>
                </a:solidFill>
              </a:rPr>
              <a:t>Which thresholds do they fire at?</a:t>
            </a:r>
            <a:endParaRPr sz="4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chemeClr val="dk1"/>
                </a:solidFill>
              </a:rPr>
              <a:t>0.5 (50% of cpu usage)</a:t>
            </a:r>
            <a:endParaRPr sz="3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dk1"/>
                </a:solidFill>
              </a:rPr>
              <a:t>Mitigating Detection</a:t>
            </a:r>
            <a:endParaRPr b="1" sz="4400">
              <a:solidFill>
                <a:schemeClr val="dk1"/>
              </a:solidFill>
            </a:endParaRPr>
          </a:p>
          <a:p>
            <a:pPr indent="-46609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US" sz="4400">
                <a:solidFill>
                  <a:schemeClr val="dk1"/>
                </a:solidFill>
              </a:rPr>
              <a:t>How can you execute the same exploit without triggering the alert?</a:t>
            </a:r>
            <a:endParaRPr sz="4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chemeClr val="dk1"/>
                </a:solidFill>
              </a:rPr>
              <a:t>Utilizing Google Dorking to find “invisible” directories and/or text documents that can provide info without setting off alarms</a:t>
            </a:r>
            <a:endParaRPr sz="4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4400">
              <a:solidFill>
                <a:schemeClr val="dk1"/>
              </a:solidFill>
            </a:endParaRPr>
          </a:p>
        </p:txBody>
      </p:sp>
      <p:sp>
        <p:nvSpPr>
          <p:cNvPr id="252" name="Google Shape;252;p31"/>
          <p:cNvSpPr txBox="1"/>
          <p:nvPr/>
        </p:nvSpPr>
        <p:spPr>
          <a:xfrm>
            <a:off x="7006800" y="12850300"/>
            <a:ext cx="1528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https://www.acunetix.com/websitesecurity/directory-traversal/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2"/>
          <p:cNvSpPr txBox="1"/>
          <p:nvPr>
            <p:ph type="title"/>
          </p:nvPr>
        </p:nvSpPr>
        <p:spPr>
          <a:xfrm>
            <a:off x="-32725" y="2731500"/>
            <a:ext cx="24443100" cy="45048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 you!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Presentation</a:t>
            </a:r>
            <a:r>
              <a:rPr lang="en-US"/>
              <a:t> by: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Arthur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Max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Kieran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George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Steph</a:t>
            </a:r>
            <a:endParaRPr/>
          </a:p>
        </p:txBody>
      </p:sp>
      <p:sp>
        <p:nvSpPr>
          <p:cNvPr id="259" name="Google Shape;259;p3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0" name="Google Shape;260;p32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Table of Contents</a:t>
            </a:r>
            <a:endParaRPr/>
          </a:p>
        </p:txBody>
      </p:sp>
      <p:sp>
        <p:nvSpPr>
          <p:cNvPr id="108" name="Google Shape;108;p18"/>
          <p:cNvSpPr txBox="1"/>
          <p:nvPr>
            <p:ph idx="1" type="subTitle"/>
          </p:nvPr>
        </p:nvSpPr>
        <p:spPr>
          <a:xfrm>
            <a:off x="0" y="1802600"/>
            <a:ext cx="24377700" cy="972900"/>
          </a:xfrm>
          <a:prstGeom prst="rect">
            <a:avLst/>
          </a:prstGeom>
        </p:spPr>
        <p:txBody>
          <a:bodyPr anchorCtr="0" anchor="t" bIns="0" lIns="1219000" spcFirstLastPara="1" rIns="1219000" wrap="square" tIns="24375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-US"/>
              <a:t>This document contains the following resources: </a:t>
            </a:r>
            <a:endParaRPr/>
          </a:p>
        </p:txBody>
      </p:sp>
      <p:sp>
        <p:nvSpPr>
          <p:cNvPr id="109" name="Google Shape;109;p18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0" name="Google Shape;110;p18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8"/>
          <p:cNvSpPr txBox="1"/>
          <p:nvPr>
            <p:ph idx="3" type="subTitle"/>
          </p:nvPr>
        </p:nvSpPr>
        <p:spPr>
          <a:xfrm>
            <a:off x="1930897" y="5167539"/>
            <a:ext cx="6322500" cy="5911200"/>
          </a:xfrm>
          <a:prstGeom prst="rect">
            <a:avLst/>
          </a:prstGeom>
        </p:spPr>
        <p:txBody>
          <a:bodyPr anchorCtr="0" anchor="t" bIns="487575" lIns="487575" spcFirstLastPara="1" rIns="487575" wrap="square" tIns="4875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b="1" lang="en-US"/>
              <a:t>Network Topology &amp; Critical Vulnerabilities</a:t>
            </a:r>
            <a:endParaRPr b="1"/>
          </a:p>
        </p:txBody>
      </p:sp>
      <p:sp>
        <p:nvSpPr>
          <p:cNvPr id="112" name="Google Shape;112;p18"/>
          <p:cNvSpPr txBox="1"/>
          <p:nvPr>
            <p:ph idx="4" type="subTitle"/>
          </p:nvPr>
        </p:nvSpPr>
        <p:spPr>
          <a:xfrm>
            <a:off x="9320372" y="5167565"/>
            <a:ext cx="6322500" cy="7100700"/>
          </a:xfrm>
          <a:prstGeom prst="rect">
            <a:avLst/>
          </a:prstGeom>
        </p:spPr>
        <p:txBody>
          <a:bodyPr anchorCtr="0" anchor="t" bIns="487575" lIns="487575" spcFirstLastPara="1" rIns="487575" wrap="square" tIns="4875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b="1" lang="en-US"/>
              <a:t>Exploits Used</a:t>
            </a:r>
            <a:endParaRPr b="1"/>
          </a:p>
        </p:txBody>
      </p:sp>
      <p:sp>
        <p:nvSpPr>
          <p:cNvPr id="113" name="Google Shape;113;p18"/>
          <p:cNvSpPr txBox="1"/>
          <p:nvPr>
            <p:ph idx="5" type="subTitle"/>
          </p:nvPr>
        </p:nvSpPr>
        <p:spPr>
          <a:xfrm>
            <a:off x="17065355" y="5169565"/>
            <a:ext cx="6322500" cy="7100700"/>
          </a:xfrm>
          <a:prstGeom prst="rect">
            <a:avLst/>
          </a:prstGeom>
        </p:spPr>
        <p:txBody>
          <a:bodyPr anchorCtr="0" anchor="t" bIns="487575" lIns="487575" spcFirstLastPara="1" rIns="487575" wrap="square" tIns="4875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b="1" lang="en-US"/>
              <a:t>Methods Used to </a:t>
            </a:r>
            <a:r>
              <a:rPr b="1" lang="en-US"/>
              <a:t>Avoiding Detect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334" y="773067"/>
            <a:ext cx="22914823" cy="1224644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‹#›</a:t>
            </a:fld>
            <a:endParaRPr sz="1600"/>
          </a:p>
        </p:txBody>
      </p:sp>
      <p:sp>
        <p:nvSpPr>
          <p:cNvPr id="120" name="Google Shape;120;p19"/>
          <p:cNvSpPr txBox="1"/>
          <p:nvPr>
            <p:ph type="title"/>
          </p:nvPr>
        </p:nvSpPr>
        <p:spPr>
          <a:xfrm>
            <a:off x="731343" y="4936267"/>
            <a:ext cx="22914900" cy="27456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Network Topology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&amp; Critical Vulnerabilities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21" name="Google Shape;121;p19"/>
          <p:cNvSpPr txBox="1"/>
          <p:nvPr>
            <p:ph idx="1" type="subTitle"/>
          </p:nvPr>
        </p:nvSpPr>
        <p:spPr>
          <a:xfrm>
            <a:off x="-87421" y="34962844"/>
            <a:ext cx="56659500" cy="1612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/>
          <p:nvPr/>
        </p:nvSpPr>
        <p:spPr>
          <a:xfrm>
            <a:off x="7727525" y="180525"/>
            <a:ext cx="8922600" cy="1503600"/>
          </a:xfrm>
          <a:prstGeom prst="roundRect">
            <a:avLst>
              <a:gd fmla="val 16667" name="adj"/>
            </a:avLst>
          </a:prstGeom>
          <a:solidFill>
            <a:srgbClr val="07376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>
            <p:ph type="title"/>
          </p:nvPr>
        </p:nvSpPr>
        <p:spPr>
          <a:xfrm>
            <a:off x="7333025" y="-48075"/>
            <a:ext cx="9711600" cy="1810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Network Topology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8" name="Google Shape;128;p20"/>
          <p:cNvSpPr/>
          <p:nvPr/>
        </p:nvSpPr>
        <p:spPr>
          <a:xfrm>
            <a:off x="16947850" y="1704325"/>
            <a:ext cx="5453100" cy="11173500"/>
          </a:xfrm>
          <a:prstGeom prst="roundRect">
            <a:avLst>
              <a:gd fmla="val 16667" name="adj"/>
            </a:avLst>
          </a:prstGeom>
          <a:solidFill>
            <a:srgbClr val="07376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0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0" name="Google Shape;13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1748" y="1760325"/>
            <a:ext cx="15029977" cy="1136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0"/>
          <p:cNvSpPr txBox="1"/>
          <p:nvPr>
            <p:ph idx="2" type="subTitle"/>
          </p:nvPr>
        </p:nvSpPr>
        <p:spPr>
          <a:xfrm>
            <a:off x="3938814" y="5067800"/>
            <a:ext cx="4806900" cy="28707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 fontScale="2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8113"/>
              <a:buFont typeface="Arial"/>
              <a:buNone/>
            </a:pPr>
            <a:r>
              <a:rPr b="1" lang="en-US" sz="10315" u="sng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Network</a:t>
            </a:r>
            <a:endParaRPr b="1" sz="10315" u="sng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1131"/>
              <a:buFont typeface="Arial"/>
              <a:buNone/>
            </a:pPr>
            <a:r>
              <a:rPr b="1" lang="en-US" sz="9315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Address Range: 192.168.1.0/24</a:t>
            </a:r>
            <a:endParaRPr b="1" sz="9315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1131"/>
              <a:buFont typeface="Arial"/>
              <a:buNone/>
            </a:pPr>
            <a:r>
              <a:rPr b="1" lang="en-US" sz="9315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Netmask: 255.255.255.0</a:t>
            </a:r>
            <a:endParaRPr b="1" sz="9315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1131"/>
              <a:buFont typeface="Arial"/>
              <a:buNone/>
            </a:pPr>
            <a:r>
              <a:rPr b="1" lang="en-US" sz="9315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Gateway:  10.0.0.1</a:t>
            </a:r>
            <a:endParaRPr b="1" sz="9315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7407"/>
              <a:buFont typeface="Arial"/>
              <a:buNone/>
            </a:pPr>
            <a:r>
              <a:t/>
            </a:r>
            <a:endParaRPr b="1" sz="2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0"/>
          <p:cNvSpPr txBox="1"/>
          <p:nvPr/>
        </p:nvSpPr>
        <p:spPr>
          <a:xfrm>
            <a:off x="17287100" y="2039325"/>
            <a:ext cx="4806900" cy="110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25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Machines</a:t>
            </a:r>
            <a:endParaRPr b="1" sz="2625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25"/>
              <a:buFont typeface="Arial"/>
              <a:buNone/>
            </a:pPr>
            <a:r>
              <a:rPr b="1" lang="en-US" sz="2625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IPv4: 192.168.1.100</a:t>
            </a:r>
            <a:endParaRPr b="1" sz="2625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625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OS: Linux</a:t>
            </a:r>
            <a:endParaRPr b="1" sz="2625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25"/>
              <a:buFont typeface="Arial"/>
              <a:buNone/>
            </a:pPr>
            <a:r>
              <a:rPr b="1" lang="en-US" sz="2625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Hostname: ELK</a:t>
            </a:r>
            <a:endParaRPr b="1" sz="2625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625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25"/>
              <a:buFont typeface="Arial"/>
              <a:buNone/>
            </a:pPr>
            <a:r>
              <a:rPr b="1" lang="en-US" sz="2625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IPv4: 192.168.1.105</a:t>
            </a:r>
            <a:endParaRPr b="1" sz="2625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25"/>
              <a:buFont typeface="Arial"/>
              <a:buNone/>
            </a:pPr>
            <a:r>
              <a:rPr b="1" lang="en-US" sz="2625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OS: Linux</a:t>
            </a:r>
            <a:endParaRPr b="1" sz="2625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25"/>
              <a:buFont typeface="Arial"/>
              <a:buNone/>
            </a:pPr>
            <a:r>
              <a:rPr b="1" lang="en-US" sz="2625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Hostname: Capstone</a:t>
            </a:r>
            <a:endParaRPr b="1" sz="2625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625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25"/>
              <a:buFont typeface="Arial"/>
              <a:buNone/>
            </a:pPr>
            <a:r>
              <a:rPr b="1" lang="en-US" sz="2625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IPv4: 192.168.1.110</a:t>
            </a:r>
            <a:endParaRPr b="1" sz="2625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25"/>
              <a:buFont typeface="Arial"/>
              <a:buNone/>
            </a:pPr>
            <a:r>
              <a:rPr b="1" lang="en-US" sz="2625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OS: Linux</a:t>
            </a:r>
            <a:endParaRPr b="1" sz="2625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25"/>
              <a:buFont typeface="Arial"/>
              <a:buNone/>
            </a:pPr>
            <a:r>
              <a:rPr b="1" lang="en-US" sz="2625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Hostname: Target 1</a:t>
            </a:r>
            <a:endParaRPr b="1" sz="2625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625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25"/>
              <a:buFont typeface="Arial"/>
              <a:buNone/>
            </a:pPr>
            <a:r>
              <a:rPr b="1" lang="en-US" sz="2625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IPv4: 192.168.1.115</a:t>
            </a:r>
            <a:endParaRPr b="1" sz="2625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25"/>
              <a:buFont typeface="Arial"/>
              <a:buNone/>
            </a:pPr>
            <a:r>
              <a:rPr b="1" lang="en-US" sz="2625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OS: Linux</a:t>
            </a:r>
            <a:endParaRPr b="1" sz="2625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25"/>
              <a:buFont typeface="Arial"/>
              <a:buNone/>
            </a:pPr>
            <a:r>
              <a:rPr b="1" lang="en-US" sz="2625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Hostname: Target 2</a:t>
            </a:r>
            <a:endParaRPr b="1" sz="2625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25"/>
              <a:buFont typeface="Arial"/>
              <a:buNone/>
            </a:pPr>
            <a:r>
              <a:rPr b="1" lang="en-US" sz="2625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Attacker</a:t>
            </a:r>
            <a:endParaRPr b="1" sz="2625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625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25"/>
              <a:buFont typeface="Arial"/>
              <a:buNone/>
            </a:pPr>
            <a:r>
              <a:rPr b="1" lang="en-US" sz="2625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IPv4: 192.168.1.90</a:t>
            </a:r>
            <a:endParaRPr b="1" sz="2625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25"/>
              <a:buFont typeface="Arial"/>
              <a:buNone/>
            </a:pPr>
            <a:r>
              <a:rPr b="1" lang="en-US" sz="2625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OS: Linux</a:t>
            </a:r>
            <a:endParaRPr b="1" sz="2625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25"/>
              <a:buFont typeface="Arial"/>
              <a:buNone/>
            </a:pPr>
            <a:r>
              <a:rPr b="1" lang="en-US" sz="2625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Hostname: Kali</a:t>
            </a:r>
            <a:endParaRPr b="1" sz="2625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/>
          <p:nvPr/>
        </p:nvSpPr>
        <p:spPr>
          <a:xfrm>
            <a:off x="7334075" y="256725"/>
            <a:ext cx="9709500" cy="1503600"/>
          </a:xfrm>
          <a:prstGeom prst="roundRect">
            <a:avLst>
              <a:gd fmla="val 16667" name="adj"/>
            </a:avLst>
          </a:prstGeom>
          <a:solidFill>
            <a:srgbClr val="07376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1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NMAP Scans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1"/>
          <p:cNvSpPr/>
          <p:nvPr/>
        </p:nvSpPr>
        <p:spPr>
          <a:xfrm>
            <a:off x="12648475" y="7462775"/>
            <a:ext cx="3300600" cy="1632000"/>
          </a:xfrm>
          <a:prstGeom prst="rightArrow">
            <a:avLst>
              <a:gd fmla="val 50000" name="adj1"/>
              <a:gd fmla="val 51019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1"/>
          <p:cNvSpPr/>
          <p:nvPr/>
        </p:nvSpPr>
        <p:spPr>
          <a:xfrm>
            <a:off x="4745950" y="1845588"/>
            <a:ext cx="2667000" cy="7494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1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3" name="Google Shape;143;p21"/>
          <p:cNvSpPr txBox="1"/>
          <p:nvPr>
            <p:ph idx="2" type="subTitle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27888" y="1845587"/>
            <a:ext cx="10218300" cy="51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4350" y="2664049"/>
            <a:ext cx="10690199" cy="3990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1"/>
          <p:cNvSpPr txBox="1"/>
          <p:nvPr/>
        </p:nvSpPr>
        <p:spPr>
          <a:xfrm>
            <a:off x="5176650" y="1845575"/>
            <a:ext cx="1903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TARGET 1</a:t>
            </a:r>
            <a:endParaRPr b="1" sz="2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47" name="Google Shape;147;p21"/>
          <p:cNvSpPr/>
          <p:nvPr/>
        </p:nvSpPr>
        <p:spPr>
          <a:xfrm flipH="1">
            <a:off x="11563800" y="4097950"/>
            <a:ext cx="2920800" cy="1632000"/>
          </a:xfrm>
          <a:prstGeom prst="rightArrow">
            <a:avLst>
              <a:gd fmla="val 50000" name="adj1"/>
              <a:gd fmla="val 51019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050000" y="2538387"/>
            <a:ext cx="7596193" cy="1033693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1"/>
          <p:cNvSpPr txBox="1"/>
          <p:nvPr/>
        </p:nvSpPr>
        <p:spPr>
          <a:xfrm>
            <a:off x="12921900" y="7755425"/>
            <a:ext cx="2402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latin typeface="Courier New"/>
                <a:ea typeface="Courier New"/>
                <a:cs typeface="Courier New"/>
                <a:sym typeface="Courier New"/>
              </a:rPr>
              <a:t>VULNERABLE</a:t>
            </a:r>
            <a:endParaRPr b="1" sz="2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latin typeface="Courier New"/>
                <a:ea typeface="Courier New"/>
                <a:cs typeface="Courier New"/>
                <a:sym typeface="Courier New"/>
              </a:rPr>
              <a:t>OPEN PORTS</a:t>
            </a:r>
            <a:endParaRPr b="1" sz="2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0" name="Google Shape;150;p21"/>
          <p:cNvSpPr txBox="1"/>
          <p:nvPr/>
        </p:nvSpPr>
        <p:spPr>
          <a:xfrm>
            <a:off x="11817625" y="4390600"/>
            <a:ext cx="2667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latin typeface="Courier New"/>
                <a:ea typeface="Courier New"/>
                <a:cs typeface="Courier New"/>
                <a:sym typeface="Courier New"/>
              </a:rPr>
              <a:t>VULNERABLE</a:t>
            </a:r>
            <a:endParaRPr b="1" sz="2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latin typeface="Courier New"/>
                <a:ea typeface="Courier New"/>
                <a:cs typeface="Courier New"/>
                <a:sym typeface="Courier New"/>
              </a:rPr>
              <a:t>SOFTWARE</a:t>
            </a:r>
            <a:endParaRPr b="1" sz="2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941425" y="7334125"/>
            <a:ext cx="10876200" cy="4500600"/>
          </a:xfrm>
          <a:prstGeom prst="horizontalScroll">
            <a:avLst>
              <a:gd fmla="val 12500" name="adj"/>
            </a:avLst>
          </a:prstGeom>
          <a:solidFill>
            <a:srgbClr val="07376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57200" rotWithShape="0" algn="bl" dir="5400000" dist="133350">
              <a:schemeClr val="accent1">
                <a:alpha val="7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2024875" y="8417600"/>
            <a:ext cx="91884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OPEN PORTS AND OUT OF DATE SOFTWARE LEADS TO NUMEROUS VULNERABILITIES</a:t>
            </a:r>
            <a:endParaRPr sz="46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/>
          <p:nvPr/>
        </p:nvSpPr>
        <p:spPr>
          <a:xfrm>
            <a:off x="87150" y="3203100"/>
            <a:ext cx="24094200" cy="8115600"/>
          </a:xfrm>
          <a:prstGeom prst="horizontalScroll">
            <a:avLst>
              <a:gd fmla="val 12500" name="adj"/>
            </a:avLst>
          </a:prstGeom>
          <a:solidFill>
            <a:srgbClr val="07376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742950" rotWithShape="0" algn="bl" dir="3960000" dist="276225">
              <a:schemeClr val="accent1">
                <a:alpha val="69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2"/>
          <p:cNvSpPr/>
          <p:nvPr/>
        </p:nvSpPr>
        <p:spPr>
          <a:xfrm>
            <a:off x="5661275" y="2161725"/>
            <a:ext cx="13055100" cy="1503600"/>
          </a:xfrm>
          <a:prstGeom prst="roundRect">
            <a:avLst>
              <a:gd fmla="val 16667" name="adj"/>
            </a:avLst>
          </a:prstGeom>
          <a:solidFill>
            <a:srgbClr val="07376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2"/>
          <p:cNvSpPr txBox="1"/>
          <p:nvPr>
            <p:ph type="title"/>
          </p:nvPr>
        </p:nvSpPr>
        <p:spPr>
          <a:xfrm>
            <a:off x="-32725" y="198120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Critical Vulnerabilities</a:t>
            </a:r>
            <a:r>
              <a:rPr lang="en-US">
                <a:solidFill>
                  <a:schemeClr val="lt1"/>
                </a:solidFill>
              </a:rPr>
              <a:t>: Target 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0" name="Google Shape;160;p22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161" name="Google Shape;161;p22"/>
          <p:cNvGraphicFramePr/>
          <p:nvPr/>
        </p:nvGraphicFramePr>
        <p:xfrm>
          <a:off x="1191013" y="4814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{A574F0D8-2986-4D20-AFFC-C8309FF0EBBF}</a:tableStyleId>
              </a:tblPr>
              <a:tblGrid>
                <a:gridCol w="7485050"/>
                <a:gridCol w="7485050"/>
                <a:gridCol w="7485050"/>
              </a:tblGrid>
              <a:tr h="900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Vulnerability</a:t>
                      </a:r>
                      <a:endParaRPr b="1" sz="44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b="1" sz="44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4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Impact</a:t>
                      </a:r>
                      <a:endParaRPr b="1" sz="44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1606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WordPress Enumeration</a:t>
                      </a:r>
                      <a:endParaRPr sz="44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 scan that can enumerate usernames</a:t>
                      </a:r>
                      <a:endParaRPr sz="44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Gave login credentials</a:t>
                      </a:r>
                      <a:endParaRPr sz="44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1606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Weak Passwords</a:t>
                      </a:r>
                      <a:endParaRPr sz="44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Users had weak/easily accessible passwords</a:t>
                      </a:r>
                      <a:endParaRPr sz="44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Allowed to gain access to authorized user</a:t>
                      </a:r>
                      <a:endParaRPr sz="44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900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CVE-2006-0151</a:t>
                      </a:r>
                      <a:endParaRPr sz="44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Python privilege escalation</a:t>
                      </a:r>
                      <a:endParaRPr sz="44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4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Privilege Escalation to Root</a:t>
                      </a:r>
                      <a:endParaRPr sz="44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334" y="773067"/>
            <a:ext cx="22914823" cy="12246448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3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4375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‹#›</a:t>
            </a:fld>
            <a:endParaRPr sz="1600"/>
          </a:p>
        </p:txBody>
      </p:sp>
      <p:sp>
        <p:nvSpPr>
          <p:cNvPr id="168" name="Google Shape;168;p23"/>
          <p:cNvSpPr txBox="1"/>
          <p:nvPr>
            <p:ph type="title"/>
          </p:nvPr>
        </p:nvSpPr>
        <p:spPr>
          <a:xfrm>
            <a:off x="731343" y="4936267"/>
            <a:ext cx="22914900" cy="2745600"/>
          </a:xfrm>
          <a:prstGeom prst="rect">
            <a:avLst/>
          </a:prstGeom>
        </p:spPr>
        <p:txBody>
          <a:bodyPr anchorCtr="0" anchor="t" bIns="243750" lIns="243750" spcFirstLastPara="1" rIns="243750" wrap="square" tIns="24375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Exploits Used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69" name="Google Shape;169;p23"/>
          <p:cNvSpPr txBox="1"/>
          <p:nvPr>
            <p:ph idx="1" type="subTitle"/>
          </p:nvPr>
        </p:nvSpPr>
        <p:spPr>
          <a:xfrm>
            <a:off x="-87421" y="34962844"/>
            <a:ext cx="56659500" cy="1612800"/>
          </a:xfrm>
          <a:prstGeom prst="rect">
            <a:avLst/>
          </a:prstGeom>
        </p:spPr>
        <p:txBody>
          <a:bodyPr anchorCtr="0" anchor="t" bIns="0" lIns="731350" spcFirstLastPara="1" rIns="0" wrap="square" tIns="1218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Exploitation: Wordpress Exposed login info</a:t>
            </a:r>
            <a:endParaRPr/>
          </a:p>
        </p:txBody>
      </p:sp>
      <p:sp>
        <p:nvSpPr>
          <p:cNvPr id="175" name="Google Shape;175;p24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6" name="Google Shape;176;p24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rmAutofit/>
          </a:bodyPr>
          <a:lstStyle/>
          <a:p>
            <a:pPr indent="-5080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 We were able to utilize WPScan to enumerate user accounts that were on the server</a:t>
            </a:r>
            <a:endParaRPr sz="4400">
              <a:solidFill>
                <a:schemeClr val="dk1"/>
              </a:solidFill>
            </a:endParaRPr>
          </a:p>
          <a:p>
            <a:pPr indent="-5080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This exploit allowed us to steal authorized usernames to gain access to the server</a:t>
            </a:r>
            <a:endParaRPr sz="4400">
              <a:solidFill>
                <a:schemeClr val="dk1"/>
              </a:solidFill>
            </a:endParaRPr>
          </a:p>
          <a:p>
            <a:pPr indent="-5080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Daily reminder to not list user names in plain text on unsecured web servers If you can help it</a:t>
            </a:r>
            <a:endParaRPr sz="44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</p:txBody>
      </p:sp>
      <p:pic>
        <p:nvPicPr>
          <p:cNvPr id="177" name="Google Shape;17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98925" y="7255700"/>
            <a:ext cx="10778726" cy="569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9223825"/>
            <a:ext cx="11153775" cy="101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5"/>
          <p:cNvSpPr txBox="1"/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</p:spPr>
        <p:txBody>
          <a:bodyPr anchorCtr="0" anchor="t" bIns="243750" lIns="1219000" spcFirstLastPara="1" rIns="731350" wrap="square" tIns="4875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Exploitation: [Weak Passwords]</a:t>
            </a:r>
            <a:endParaRPr/>
          </a:p>
        </p:txBody>
      </p:sp>
      <p:sp>
        <p:nvSpPr>
          <p:cNvPr id="184" name="Google Shape;184;p25"/>
          <p:cNvSpPr txBox="1"/>
          <p:nvPr>
            <p:ph idx="12" type="sldNum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</p:spPr>
        <p:txBody>
          <a:bodyPr anchorCtr="0" anchor="t" bIns="243750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5" name="Google Shape;185;p25"/>
          <p:cNvSpPr txBox="1"/>
          <p:nvPr>
            <p:ph idx="3" type="body"/>
          </p:nvPr>
        </p:nvSpPr>
        <p:spPr>
          <a:xfrm>
            <a:off x="703375" y="2295400"/>
            <a:ext cx="22942800" cy="9866700"/>
          </a:xfrm>
          <a:prstGeom prst="rect">
            <a:avLst/>
          </a:prstGeom>
        </p:spPr>
        <p:txBody>
          <a:bodyPr anchorCtr="0" anchor="t" bIns="2437975" lIns="1219000" spcFirstLastPara="1" rIns="1219000" wrap="square" tIns="0">
            <a:normAutofit/>
          </a:bodyPr>
          <a:lstStyle/>
          <a:p>
            <a:pPr indent="-5080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Using brute force for Michael’s password and using the MySQL database to find password hashes, also using John the Ripper to gain User Steven’s password</a:t>
            </a:r>
            <a:endParaRPr sz="4400">
              <a:solidFill>
                <a:schemeClr val="dk1"/>
              </a:solidFill>
            </a:endParaRPr>
          </a:p>
          <a:p>
            <a:pPr indent="-5080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Char char="●"/>
            </a:pPr>
            <a:r>
              <a:rPr lang="en-US" sz="4400">
                <a:solidFill>
                  <a:schemeClr val="dk1"/>
                </a:solidFill>
              </a:rPr>
              <a:t>Able to access Users and gain access to files and passwords with information we could use to exploit and find target flags.</a:t>
            </a:r>
            <a:endParaRPr sz="44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4400">
              <a:solidFill>
                <a:schemeClr val="dk1"/>
              </a:solidFill>
            </a:endParaRPr>
          </a:p>
        </p:txBody>
      </p:sp>
      <p:pic>
        <p:nvPicPr>
          <p:cNvPr id="186" name="Google Shape;18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475" y="7206050"/>
            <a:ext cx="11192544" cy="5866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81975" y="7206050"/>
            <a:ext cx="11064225" cy="5866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